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2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817BB-046F-481A-8829-F291287C757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1443-82AA-4FF1-85F7-429E90150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0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817BB-046F-481A-8829-F291287C757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1443-82AA-4FF1-85F7-429E90150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85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817BB-046F-481A-8829-F291287C757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1443-82AA-4FF1-85F7-429E90150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26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817BB-046F-481A-8829-F291287C757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1443-82AA-4FF1-85F7-429E90150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24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817BB-046F-481A-8829-F291287C757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1443-82AA-4FF1-85F7-429E90150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67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817BB-046F-481A-8829-F291287C757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1443-82AA-4FF1-85F7-429E90150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5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817BB-046F-481A-8829-F291287C757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1443-82AA-4FF1-85F7-429E90150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69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817BB-046F-481A-8829-F291287C757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1443-82AA-4FF1-85F7-429E90150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9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817BB-046F-481A-8829-F291287C757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1443-82AA-4FF1-85F7-429E90150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41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817BB-046F-481A-8829-F291287C757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1443-82AA-4FF1-85F7-429E90150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94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817BB-046F-481A-8829-F291287C757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1443-82AA-4FF1-85F7-429E90150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78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817BB-046F-481A-8829-F291287C757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21443-82AA-4FF1-85F7-429E90150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36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Innovation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98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type of innovation?</a:t>
            </a:r>
          </a:p>
          <a:p>
            <a:r>
              <a:rPr lang="en-US" dirty="0" smtClean="0"/>
              <a:t>Systems view of innovations:</a:t>
            </a:r>
          </a:p>
          <a:p>
            <a:pPr lvl="1"/>
            <a:r>
              <a:rPr lang="en-US" dirty="0" smtClean="0"/>
              <a:t>Organizational innovations</a:t>
            </a:r>
          </a:p>
          <a:p>
            <a:pPr lvl="1"/>
            <a:r>
              <a:rPr lang="en-US" dirty="0" smtClean="0"/>
              <a:t>Financing innovation s(including provider payment systems)</a:t>
            </a:r>
          </a:p>
          <a:p>
            <a:pPr lvl="1"/>
            <a:r>
              <a:rPr lang="en-US" dirty="0" smtClean="0"/>
              <a:t>Technological innovations</a:t>
            </a:r>
          </a:p>
          <a:p>
            <a:pPr lvl="1"/>
            <a:r>
              <a:rPr lang="en-US" dirty="0" smtClean="0"/>
              <a:t>Service delivery innovations</a:t>
            </a:r>
          </a:p>
          <a:p>
            <a:pPr lvl="1"/>
            <a:r>
              <a:rPr lang="en-US" dirty="0" smtClean="0"/>
              <a:t>Social innovations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7704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value?</a:t>
            </a:r>
          </a:p>
          <a:p>
            <a:pPr lvl="1"/>
            <a:r>
              <a:rPr lang="en-US" dirty="0" smtClean="0"/>
              <a:t>Values shape ‘value’</a:t>
            </a:r>
          </a:p>
          <a:p>
            <a:r>
              <a:rPr lang="en-US" dirty="0" smtClean="0"/>
              <a:t>What innovation to encourage? </a:t>
            </a:r>
          </a:p>
          <a:p>
            <a:r>
              <a:rPr lang="en-US" dirty="0" smtClean="0"/>
              <a:t>How to scale up?</a:t>
            </a:r>
          </a:p>
          <a:p>
            <a:r>
              <a:rPr lang="en-US" dirty="0" smtClean="0"/>
              <a:t>What is the role of governments and WHO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Adoption and diffusion of innovation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68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Problem definition – what problem is innovation trying to solve</a:t>
            </a:r>
          </a:p>
          <a:p>
            <a:r>
              <a:rPr lang="en-US" dirty="0" smtClean="0"/>
              <a:t>Innovation is often patchy</a:t>
            </a:r>
          </a:p>
          <a:p>
            <a:pPr lvl="1"/>
            <a:r>
              <a:rPr lang="en-US" dirty="0" smtClean="0"/>
              <a:t>Many pilots</a:t>
            </a:r>
          </a:p>
          <a:p>
            <a:r>
              <a:rPr lang="en-US" dirty="0" smtClean="0"/>
              <a:t>Limited learning</a:t>
            </a:r>
          </a:p>
          <a:p>
            <a:r>
              <a:rPr lang="en-US" dirty="0" smtClean="0"/>
              <a:t>No mechanism to evaluate in real life</a:t>
            </a:r>
          </a:p>
          <a:p>
            <a:r>
              <a:rPr lang="en-US" dirty="0" smtClean="0"/>
              <a:t>Not effectively managed </a:t>
            </a:r>
          </a:p>
          <a:p>
            <a:pPr lvl="1"/>
            <a:r>
              <a:rPr lang="en-US" dirty="0" smtClean="0"/>
              <a:t>Assessment</a:t>
            </a:r>
          </a:p>
          <a:p>
            <a:pPr lvl="1"/>
            <a:r>
              <a:rPr lang="en-US" dirty="0" smtClean="0"/>
              <a:t>Diffusion</a:t>
            </a:r>
          </a:p>
          <a:p>
            <a:r>
              <a:rPr lang="en-US" dirty="0" smtClean="0"/>
              <a:t>Measuring added value- especially complex innovation</a:t>
            </a:r>
          </a:p>
          <a:p>
            <a:pPr lvl="1"/>
            <a:r>
              <a:rPr lang="en-US" dirty="0" smtClean="0"/>
              <a:t>Timeliness</a:t>
            </a:r>
          </a:p>
          <a:p>
            <a:r>
              <a:rPr lang="en-US" dirty="0" smtClean="0"/>
              <a:t>Knowledge and capacity gap for innovation adoption and strategic change</a:t>
            </a:r>
          </a:p>
          <a:p>
            <a:r>
              <a:rPr lang="en-US" dirty="0" smtClean="0"/>
              <a:t>Risks</a:t>
            </a:r>
          </a:p>
          <a:p>
            <a:pPr lvl="1"/>
            <a:r>
              <a:rPr lang="en-US" dirty="0" smtClean="0"/>
              <a:t>Equity considerations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5577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Ecosystem</a:t>
            </a:r>
          </a:p>
          <a:p>
            <a:r>
              <a:rPr lang="en-US" dirty="0" smtClean="0"/>
              <a:t>Inclusive design</a:t>
            </a:r>
          </a:p>
          <a:p>
            <a:r>
              <a:rPr lang="en-US" dirty="0" smtClean="0"/>
              <a:t>Enabling context for scale up</a:t>
            </a:r>
          </a:p>
          <a:p>
            <a:r>
              <a:rPr lang="en-US" dirty="0" smtClean="0"/>
              <a:t>Learning from each other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749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en-US" dirty="0" smtClean="0"/>
              <a:t>Towards Tallinn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solutions</a:t>
            </a:r>
          </a:p>
          <a:p>
            <a:pPr lvl="1"/>
            <a:r>
              <a:rPr lang="en-US" dirty="0" smtClean="0"/>
              <a:t>What innovations</a:t>
            </a:r>
          </a:p>
          <a:p>
            <a:pPr lvl="1"/>
            <a:r>
              <a:rPr lang="en-US" dirty="0" smtClean="0"/>
              <a:t>How</a:t>
            </a:r>
          </a:p>
          <a:p>
            <a:pPr lvl="1"/>
            <a:r>
              <a:rPr lang="en-US" dirty="0" smtClean="0"/>
              <a:t>How to reach scale</a:t>
            </a:r>
          </a:p>
          <a:p>
            <a:r>
              <a:rPr lang="en-US" dirty="0" smtClean="0"/>
              <a:t>Cross learning</a:t>
            </a:r>
          </a:p>
          <a:p>
            <a:r>
              <a:rPr lang="en-US" dirty="0" smtClean="0"/>
              <a:t>Capacity for strategic change</a:t>
            </a:r>
          </a:p>
          <a:p>
            <a:r>
              <a:rPr lang="en-US" dirty="0" smtClean="0"/>
              <a:t>Core WHO capability </a:t>
            </a:r>
            <a:r>
              <a:rPr lang="en-US" smtClean="0"/>
              <a:t>beyond Tallinn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572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149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Innovation </vt:lpstr>
      <vt:lpstr>Definitions</vt:lpstr>
      <vt:lpstr>Adoption and diffusion of innovation</vt:lpstr>
      <vt:lpstr>Challenges</vt:lpstr>
      <vt:lpstr>Opportunities</vt:lpstr>
      <vt:lpstr>Towards Tallinn</vt:lpstr>
    </vt:vector>
  </TitlesOfParts>
  <Company>WHO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</dc:title>
  <dc:creator>DEDET, Guillaume</dc:creator>
  <cp:lastModifiedBy>DEDET, Guillaume</cp:lastModifiedBy>
  <cp:revision>2</cp:revision>
  <dcterms:created xsi:type="dcterms:W3CDTF">2018-02-07T12:59:44Z</dcterms:created>
  <dcterms:modified xsi:type="dcterms:W3CDTF">2018-02-07T13:17:27Z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-77054721</vt:i4>
  </property>
  <property fmtid="{D5CDD505-2E9C-101B-9397-08002B2CF9AE}" pid="3" name="_NewReviewCycle">
    <vt:lpwstr/>
  </property>
  <property fmtid="{D5CDD505-2E9C-101B-9397-08002B2CF9AE}" pid="4" name="_EmailSubject">
    <vt:lpwstr>WHO/Europe 'Health Systems Foresight Group' presentations</vt:lpwstr>
  </property>
  <property fmtid="{D5CDD505-2E9C-101B-9397-08002B2CF9AE}" pid="5" name="_AuthorEmail">
    <vt:lpwstr>permanandg@who.int</vt:lpwstr>
  </property>
  <property fmtid="{D5CDD505-2E9C-101B-9397-08002B2CF9AE}" pid="6" name="_AuthorEmailDisplayName">
    <vt:lpwstr>PERMANAND, Govin</vt:lpwstr>
  </property>
</Properties>
</file>